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7" r:id="rId1"/>
    <p:sldMasterId id="2147483679" r:id="rId2"/>
  </p:sldMasterIdLst>
  <p:notesMasterIdLst>
    <p:notesMasterId r:id="rId27"/>
  </p:notesMasterIdLst>
  <p:sldIdLst>
    <p:sldId id="256" r:id="rId3"/>
    <p:sldId id="284" r:id="rId4"/>
    <p:sldId id="299" r:id="rId5"/>
    <p:sldId id="308" r:id="rId6"/>
    <p:sldId id="306" r:id="rId7"/>
    <p:sldId id="307" r:id="rId8"/>
    <p:sldId id="300" r:id="rId9"/>
    <p:sldId id="302" r:id="rId10"/>
    <p:sldId id="303" r:id="rId11"/>
    <p:sldId id="305" r:id="rId12"/>
    <p:sldId id="310" r:id="rId13"/>
    <p:sldId id="311" r:id="rId14"/>
    <p:sldId id="312" r:id="rId15"/>
    <p:sldId id="313" r:id="rId16"/>
    <p:sldId id="314" r:id="rId17"/>
    <p:sldId id="315" r:id="rId18"/>
    <p:sldId id="324" r:id="rId19"/>
    <p:sldId id="318" r:id="rId20"/>
    <p:sldId id="319" r:id="rId21"/>
    <p:sldId id="320" r:id="rId22"/>
    <p:sldId id="321" r:id="rId23"/>
    <p:sldId id="322" r:id="rId24"/>
    <p:sldId id="309" r:id="rId25"/>
    <p:sldId id="323" r:id="rId26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28"/>
      <p:bold r:id="rId29"/>
      <p:italic r:id="rId30"/>
      <p:boldItalic r:id="rId31"/>
    </p:embeddedFont>
    <p:embeddedFont>
      <p:font typeface="Bookman Old Style" panose="02050604050505020204" pitchFamily="18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B11AC0-70E5-4C8D-80C6-1985933A0FD9}">
  <a:tblStyle styleId="{22B11AC0-70E5-4C8D-80C6-1985933A0FD9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9"/>
    <p:restoredTop sz="94708"/>
  </p:normalViewPr>
  <p:slideViewPr>
    <p:cSldViewPr snapToGrid="0">
      <p:cViewPr varScale="1">
        <p:scale>
          <a:sx n="106" d="100"/>
          <a:sy n="106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388671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79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81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6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23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16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38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7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82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2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7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2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10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88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81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34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4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6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8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52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34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8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mpus Aerial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Shape 16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bbio Center Skyline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Shape 25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dwin A Stevens Hall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mpus Aerial 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" name="Shape 43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mpus Aerial 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Shape 52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mpus Aerial 4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1" name="Shape 6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bstra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23825" y="1364340"/>
            <a:ext cx="6284231" cy="27141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dk1"/>
              </a:buClr>
              <a:buFont typeface="Arial"/>
              <a:buNone/>
              <a:defRPr sz="22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1" name="Shape 7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>
            <a:spLocks noGrp="1"/>
          </p:cNvSpPr>
          <p:nvPr>
            <p:ph type="body" idx="3"/>
          </p:nvPr>
        </p:nvSpPr>
        <p:spPr>
          <a:xfrm>
            <a:off x="5275942" y="4209142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 w/ No Bullet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46050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540"/>
              </a:spcBef>
              <a:buClr>
                <a:schemeClr val="dk1"/>
              </a:buClr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540"/>
              </a:spcBef>
              <a:buClr>
                <a:schemeClr val="dk1"/>
              </a:buClr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540"/>
              </a:spcBef>
              <a:buClr>
                <a:schemeClr val="dk1"/>
              </a:buClr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body" idx="2"/>
          </p:nvPr>
        </p:nvSpPr>
        <p:spPr>
          <a:xfrm>
            <a:off x="227012" y="2573615"/>
            <a:ext cx="8691561" cy="35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841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3970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5240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1925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95454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no Subhead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 descr="/Users/jasonrodriguez/Projects/Power Points/FINAL Template/images/images/PPT_Template_Heade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8686800" y="6529848"/>
            <a:ext cx="407673" cy="226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115888" y="1902297"/>
            <a:ext cx="6652360" cy="13406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>
                <a:latin typeface="Bookman Old Style" panose="02050604050505020204" pitchFamily="18" charset="0"/>
              </a:rPr>
              <a:t>Promotional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>
                <a:latin typeface="Bookman Old Style" panose="02050604050505020204" pitchFamily="18" charset="0"/>
              </a:rPr>
              <a:t>Effectiveness - ShopRite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2"/>
          </p:nvPr>
        </p:nvSpPr>
        <p:spPr>
          <a:xfrm>
            <a:off x="115888" y="5313145"/>
            <a:ext cx="5784169" cy="8415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dirty="0"/>
              <a:t>Prof. Khasha Dehnad</a:t>
            </a:r>
          </a:p>
          <a:p>
            <a:r>
              <a:rPr lang="en-US" dirty="0"/>
              <a:t>BIA-672-B Marketing Analytics – Fall 2018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body" idx="3"/>
          </p:nvPr>
        </p:nvSpPr>
        <p:spPr>
          <a:xfrm>
            <a:off x="115888" y="3657282"/>
            <a:ext cx="5776200" cy="12155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n-US" sz="2200" dirty="0">
                <a:latin typeface="Bookman Old Style" panose="02050604050505020204" pitchFamily="18" charset="0"/>
              </a:rPr>
              <a:t>Divya Rathore </a:t>
            </a:r>
          </a:p>
          <a:p>
            <a:pPr lvl="0">
              <a:spcBef>
                <a:spcPts val="0"/>
              </a:spcBef>
              <a:buSzPct val="25000"/>
            </a:pPr>
            <a:r>
              <a:rPr lang="en-US" sz="2200" dirty="0">
                <a:latin typeface="Bookman Old Style" panose="02050604050505020204" pitchFamily="18" charset="0"/>
              </a:rPr>
              <a:t>Shruti Tripathi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dirty="0">
                <a:latin typeface="Bookman Old Style" panose="02050604050505020204" pitchFamily="18" charset="0"/>
              </a:rPr>
              <a:t>Shivakumar Barathi </a:t>
            </a:r>
          </a:p>
        </p:txBody>
      </p:sp>
      <p:pic>
        <p:nvPicPr>
          <p:cNvPr id="1025" name="Picture 1" descr="page1image1677904">
            <a:extLst>
              <a:ext uri="{FF2B5EF4-FFF2-40B4-BE49-F238E27FC236}">
                <a16:creationId xmlns:a16="http://schemas.microsoft.com/office/drawing/2014/main" id="{8F50159C-4C2E-5542-B95D-ECCEE1CC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54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703B4B0-0B3D-3746-AF26-0BB90439A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NewRomanPSMT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Lift in sales vs Drop in sales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243931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7B4E9-60A0-B845-A476-8289AC58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503947"/>
            <a:ext cx="8724484" cy="42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27705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Freq. Plot - Top 10 items – Lift in sales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86A58-CEB7-2249-9B66-48DCA493C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1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26751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Lift in Sales – Item# 10100305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1278B-4522-614B-8E79-F71B92FE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0"/>
            <a:ext cx="8724484" cy="47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57435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Lift in sales – Item #10563367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3291A-7325-BE41-9ECD-3A2212844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2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8341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Freq. Plot - Top 10 items – Drop in sales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B6B4B-D02C-E441-9F0A-6D032664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1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57660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Drop in Sales – Item# 10742084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9C293-4933-7947-9F83-CDDBD15E4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2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6232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Drop in sales – Item #10742092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00B20-6739-2A4F-94DF-AD7F9A74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1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91532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86669"/>
            <a:ext cx="7923693" cy="1143000"/>
          </a:xfrm>
        </p:spPr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Ad performance by Gross Profit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101D2-3280-834A-BBFE-3927530E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0"/>
            <a:ext cx="8724484" cy="47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3510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Ad perf. by Gross Profit – Ad Size 3 (2017)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50EDD-CA7D-9748-874C-BC56C6CA7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1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5468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Ad perf. by Gross Profit – Ad Size 3 (2018)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C5A6E-F844-9341-9820-8110285E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1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9216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Score promotions based on Sales Revenue, Lift, Gross Profit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Identify promotions and part of promotions that are</a:t>
            </a:r>
          </a:p>
          <a:p>
            <a:pPr marL="800100" lvl="1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Productive</a:t>
            </a:r>
          </a:p>
          <a:p>
            <a:pPr marL="800100" lvl="1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Unproductive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Goals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75764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Ad size ranking by Gross Margin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A2BF5-D615-7A43-A369-36B7D887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1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40100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Ad ranking by Gross Margin – Ad size 3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DA432-AA9E-3F4D-9209-EE5C22E92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2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7529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Ad ranking by Gross Margin – Ad size 6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435432" cy="32815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57520-3921-3945-BE48-12A6404A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1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98700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LIFT</a:t>
            </a:r>
          </a:p>
          <a:p>
            <a:pPr marL="800100" lvl="1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Ad size ranking cannot be generalized as LIFT analysis is done for each item in each store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Gross Profit</a:t>
            </a:r>
          </a:p>
          <a:p>
            <a:pPr marL="800100" lvl="1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Both in 2017 and 2018, ad size ‘</a:t>
            </a: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’ was top performer and ad size ‘</a:t>
            </a: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’ was worst performer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Gross Margin</a:t>
            </a:r>
          </a:p>
          <a:p>
            <a:pPr marL="800100" lvl="1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Both in 2017 and 2018, across each week, ad size ‘</a:t>
            </a: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’ was top performer and ad size ‘</a:t>
            </a: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’ was worst performer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Conclusion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653568" y="6457658"/>
            <a:ext cx="490432" cy="267995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49190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" dirty="0">
                <a:solidFill>
                  <a:schemeClr val="bg1"/>
                </a:solidFill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627209" y="6563218"/>
            <a:ext cx="516791" cy="294782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09FB8-FF29-5A43-BDC1-E9B7CE52A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2"/>
            <a:ext cx="8724483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9550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Total Dimension – 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90686785 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rows and 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21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columns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Data Files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7B272-760C-774D-9284-173E64F7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46" y="1913021"/>
            <a:ext cx="3887791" cy="4006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36CC5-B7D7-2C43-B8C6-74FD53787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32" y="1913021"/>
            <a:ext cx="3809237" cy="400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320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Data Dictionary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DFE51-4C6D-5844-BC26-FC0BAEA1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1771365"/>
            <a:ext cx="3370711" cy="3705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8F9EA3-EA2F-6549-93B5-263EB83F8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285" y="1771365"/>
            <a:ext cx="3765884" cy="37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7419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Outlier detection – box plots - 2017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FB124-2D08-A94D-A12A-ECF61D34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2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4850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Outlier detection – box plots - 2018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8D001-6354-E349-8EF2-68D44B48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0" y="1318662"/>
            <a:ext cx="8724484" cy="4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3999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Merged certain ad sizes</a:t>
            </a:r>
          </a:p>
          <a:p>
            <a:pPr marL="800100" lvl="1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BLANK, 0, and 4 – Not Promoted </a:t>
            </a:r>
          </a:p>
          <a:p>
            <a:pPr marL="800100" lvl="1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3 and 5 – In-store Promotion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Gross Profit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Gross Margin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Feature engineering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49B126-3427-5D44-BCCE-0C442EAC2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27" y="3083072"/>
            <a:ext cx="4514515" cy="1452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DFFA3-8435-D540-8ABC-C591645A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27" y="4946625"/>
            <a:ext cx="3323389" cy="9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985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Represents an increase in sales in response to some form of advertising or promotions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Promoted Items</a:t>
            </a:r>
          </a:p>
          <a:p>
            <a:pPr marL="800100" lvl="1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In a particular store</a:t>
            </a:r>
          </a:p>
          <a:p>
            <a:pPr marL="1257300" lvl="2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For a particular item</a:t>
            </a:r>
          </a:p>
          <a:p>
            <a:pPr marL="1714500" lvl="3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Previous Week – Ad Size is [BLANK] or 0 or 4</a:t>
            </a:r>
          </a:p>
          <a:p>
            <a:pPr marL="2171700" lvl="4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Current Week – Ad Size is 3 or 5 or 6 or 7 or 8 or 9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Promotional lift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15777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011" y="1318661"/>
            <a:ext cx="8724483" cy="4777338"/>
          </a:xfrm>
          <a:solidFill>
            <a:schemeClr val="lt1"/>
          </a:solidFill>
        </p:spPr>
        <p:txBody>
          <a:bodyPr/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itchFamily="2" charset="2"/>
              <a:buChar char="q"/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20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buClr>
                <a:schemeClr val="bg1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bg1"/>
                </a:solidFill>
                <a:latin typeface="Arial Hebrew" pitchFamily="2" charset="-79"/>
                <a:cs typeface="Arial Hebrew" pitchFamily="2" charset="-79"/>
              </a:rPr>
              <a:t>Flow to identify lift in sales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262100-B810-5546-911C-237E3F96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852" y="1318661"/>
            <a:ext cx="48768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70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4649</TotalTime>
  <Words>386</Words>
  <Application>Microsoft Macintosh PowerPoint</Application>
  <PresentationFormat>On-screen Show (4:3)</PresentationFormat>
  <Paragraphs>145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TimesNewRomanPSMT</vt:lpstr>
      <vt:lpstr>Book Antiqua</vt:lpstr>
      <vt:lpstr>Calibri</vt:lpstr>
      <vt:lpstr>Arial</vt:lpstr>
      <vt:lpstr>Wingdings</vt:lpstr>
      <vt:lpstr>Verdana</vt:lpstr>
      <vt:lpstr>Bookman Old Style</vt:lpstr>
      <vt:lpstr>Arial Hebrew</vt:lpstr>
      <vt:lpstr>Century Gothic</vt:lpstr>
      <vt:lpstr>Cover Slides</vt:lpstr>
      <vt:lpstr>Content - No Photos</vt:lpstr>
      <vt:lpstr>PowerPoint Presentation</vt:lpstr>
      <vt:lpstr>Goals</vt:lpstr>
      <vt:lpstr>Data Files</vt:lpstr>
      <vt:lpstr>Data Dictionary</vt:lpstr>
      <vt:lpstr>Outlier detection – box plots - 2017</vt:lpstr>
      <vt:lpstr>Outlier detection – box plots - 2018</vt:lpstr>
      <vt:lpstr>Feature engineering</vt:lpstr>
      <vt:lpstr>Promotional lift</vt:lpstr>
      <vt:lpstr>Flow to identify lift in sales</vt:lpstr>
      <vt:lpstr>Lift in sales vs Drop in sales</vt:lpstr>
      <vt:lpstr>Freq. Plot - Top 10 items – Lift in sales</vt:lpstr>
      <vt:lpstr>Lift in Sales – Item# 10100305</vt:lpstr>
      <vt:lpstr>Lift in sales – Item #10563367</vt:lpstr>
      <vt:lpstr>Freq. Plot - Top 10 items – Drop in sales</vt:lpstr>
      <vt:lpstr>Drop in Sales – Item# 10742084</vt:lpstr>
      <vt:lpstr>Drop in sales – Item #10742092</vt:lpstr>
      <vt:lpstr>Ad performance by Gross Profit</vt:lpstr>
      <vt:lpstr>Ad perf. by Gross Profit – Ad Size 3 (2017)</vt:lpstr>
      <vt:lpstr>Ad perf. by Gross Profit – Ad Size 3 (2018)</vt:lpstr>
      <vt:lpstr>Ad size ranking by Gross Margin</vt:lpstr>
      <vt:lpstr>Ad ranking by Gross Margin – Ad size 3</vt:lpstr>
      <vt:lpstr>Ad ranking by Gross Margin – Ad size 6</vt:lpstr>
      <vt:lpstr>Conclusion</vt:lpstr>
      <vt:lpstr>.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Tliztom</dc:creator>
  <cp:lastModifiedBy>Shivakumar Barathi</cp:lastModifiedBy>
  <cp:revision>119</cp:revision>
  <dcterms:modified xsi:type="dcterms:W3CDTF">2018-12-13T05:23:02Z</dcterms:modified>
</cp:coreProperties>
</file>